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5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831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2"/>
              </a:buClr>
              <a:buNone/>
              <a:defRPr sz="2600" b="1">
                <a:solidFill>
                  <a:schemeClr val="lt2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9787" y="2201896"/>
            <a:ext cx="4038599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8200" y="1399592"/>
            <a:ext cx="4040187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spcBef>
                <a:spcPts val="0"/>
              </a:spcBef>
              <a:buClr>
                <a:schemeClr val="lt2"/>
              </a:buClr>
              <a:buNone/>
              <a:defRPr sz="2600" b="1" baseline="0">
                <a:solidFill>
                  <a:schemeClr val="lt2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562945" y="2180218"/>
            <a:ext cx="3749040" cy="1587"/>
          </a:xfrm>
          <a:prstGeom prst="straightConnector1">
            <a:avLst/>
          </a:prstGeom>
          <a:noFill/>
          <a:ln w="12700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hape 67"/>
          <p:cNvCxnSpPr/>
          <p:nvPr/>
        </p:nvCxnSpPr>
        <p:spPr>
          <a:xfrm>
            <a:off x="4754880" y="2180218"/>
            <a:ext cx="3749040" cy="1587"/>
          </a:xfrm>
          <a:prstGeom prst="straightConnector1">
            <a:avLst/>
          </a:prstGeom>
          <a:noFill/>
          <a:ln w="12700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3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7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Aft>
                <a:spcPts val="1000"/>
              </a:spcAft>
              <a:buClr>
                <a:schemeClr val="lt2"/>
              </a:buClr>
              <a:buNone/>
              <a:defRPr sz="1600">
                <a:solidFill>
                  <a:schemeClr val="lt2"/>
                </a:solidFill>
              </a:defRPr>
            </a:lvl1pPr>
            <a:lvl2pPr rtl="0">
              <a:buNone/>
              <a:defRPr sz="1200"/>
            </a:lvl2pPr>
            <a:lvl3pPr rtl="0">
              <a:buNone/>
              <a:defRPr sz="1000"/>
            </a:lvl3pPr>
            <a:lvl4pPr rtl="0">
              <a:buNone/>
              <a:defRPr sz="900"/>
            </a:lvl4pPr>
            <a:lvl5pPr rtl="0"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1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Clr>
                <a:schemeClr val="lt2"/>
              </a:buClr>
              <a:buNone/>
              <a:defRPr sz="1800" b="1" baseline="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Clr>
                <a:schemeClr val="lt2"/>
              </a:buClr>
              <a:buNone/>
              <a:defRPr sz="1800" b="1" baseline="0">
                <a:solidFill>
                  <a:schemeClr val="l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799" cy="5562600"/>
          </a:xfrm>
          <a:prstGeom prst="rect">
            <a:avLst/>
          </a:prstGeom>
          <a:solidFill>
            <a:srgbClr val="FEFDF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5000"/>
              </a:lnSpc>
              <a:spcAft>
                <a:spcPts val="1000"/>
              </a:spcAft>
              <a:buClr>
                <a:schemeClr val="lt2"/>
              </a:buClr>
              <a:buNone/>
              <a:defRPr sz="1600" b="0">
                <a:solidFill>
                  <a:schemeClr val="lt2"/>
                </a:solidFill>
              </a:defRPr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8"/>
            <a:ext cx="467836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457200" y="3699803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00"/>
              </a:spcBef>
              <a:buClr>
                <a:schemeClr val="accent2"/>
              </a:buClr>
              <a:buFont typeface="Arial"/>
              <a:buNone/>
              <a:defRPr sz="2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300"/>
              </a:spcBef>
              <a:buClr>
                <a:srgbClr val="D6903E"/>
              </a:buClr>
              <a:buFont typeface="Arial"/>
              <a:buNone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300"/>
              </a:spcBef>
              <a:buClr>
                <a:srgbClr val="B27834"/>
              </a:buClr>
              <a:buFont typeface="Arial"/>
              <a:buNone/>
              <a:defRPr sz="2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00"/>
              </a:spcBef>
              <a:buClr>
                <a:srgbClr val="D6903E"/>
              </a:buClr>
              <a:buFont typeface="Arial"/>
              <a:buNone/>
              <a:def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40"/>
              </a:spcBef>
              <a:buClr>
                <a:srgbClr val="D6903E"/>
              </a:buClr>
              <a:buFont typeface="Arial"/>
              <a:buNone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7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F9F9F9"/>
              </a:buClr>
              <a:buFont typeface="Arial"/>
              <a:buNone/>
              <a:defRPr sz="48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1463625" y="3550126"/>
            <a:ext cx="2971799" cy="1587"/>
          </a:xfrm>
          <a:prstGeom prst="straightConnector1">
            <a:avLst/>
          </a:prstGeom>
          <a:noFill/>
          <a:ln w="9525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Shape 32"/>
          <p:cNvCxnSpPr/>
          <p:nvPr/>
        </p:nvCxnSpPr>
        <p:spPr>
          <a:xfrm>
            <a:off x="4708573" y="3550126"/>
            <a:ext cx="2971799" cy="1587"/>
          </a:xfrm>
          <a:prstGeom prst="straightConnector1">
            <a:avLst/>
          </a:prstGeom>
          <a:noFill/>
          <a:ln w="9525" cap="flat">
            <a:solidFill>
              <a:srgbClr val="EEE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/>
          <p:nvPr/>
        </p:nvSpPr>
        <p:spPr>
          <a:xfrm>
            <a:off x="4540348" y="3526301"/>
            <a:ext cx="45719" cy="45719"/>
          </a:xfrm>
          <a:prstGeom prst="ellipse">
            <a:avLst/>
          </a:prstGeom>
          <a:solidFill>
            <a:schemeClr val="accent2"/>
          </a:solidFill>
          <a:ln w="381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64008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>
                <a:solidFill>
                  <a:schemeClr val="lt2"/>
                </a:solidFill>
              </a:defRPr>
            </a:lvl2pPr>
            <a:lvl3pPr marL="1005839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>
                <a:solidFill>
                  <a:schemeClr val="lt1"/>
                </a:solidFill>
              </a:defRPr>
            </a:lvl3pPr>
            <a:lvl4pPr marL="128016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>
                <a:solidFill>
                  <a:schemeClr val="lt1"/>
                </a:solidFill>
              </a:defRPr>
            </a:lvl4pPr>
            <a:lvl5pPr marL="155448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marL="182880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>
                <a:solidFill>
                  <a:schemeClr val="lt1"/>
                </a:solidFill>
              </a:defRPr>
            </a:lvl6pPr>
            <a:lvl7pPr marL="2011679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aseline="0">
                <a:solidFill>
                  <a:schemeClr val="lt1"/>
                </a:solidFill>
              </a:defRPr>
            </a:lvl7pPr>
            <a:lvl8pPr marL="228600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8pPr>
            <a:lvl9pPr marL="256032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200" b="0" baseline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7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9F9F9"/>
              </a:buClr>
              <a:buNone/>
              <a:defRPr sz="4800" b="0">
                <a:solidFill>
                  <a:srgbClr val="F9F9F9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799" cy="984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lt2"/>
              </a:buClr>
              <a:buNone/>
              <a:defRPr sz="2000" baseline="0">
                <a:solidFill>
                  <a:schemeClr val="lt2"/>
                </a:solidFill>
              </a:defRPr>
            </a:lvl1pPr>
            <a:lvl2pPr rtl="0"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2pPr>
            <a:lvl3pPr rtl="0">
              <a:buClr>
                <a:schemeClr val="lt1"/>
              </a:buClr>
              <a:buNone/>
              <a:defRPr sz="1600">
                <a:solidFill>
                  <a:schemeClr val="lt1"/>
                </a:solidFill>
              </a:defRPr>
            </a:lvl3pPr>
            <a:lvl4pPr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4pPr>
            <a:lvl5pPr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685800" y="4916992"/>
            <a:ext cx="7924799" cy="4301"/>
          </a:xfrm>
          <a:prstGeom prst="straightConnector1">
            <a:avLst/>
          </a:prstGeom>
          <a:noFill/>
          <a:ln w="9525" cap="flat">
            <a:solidFill>
              <a:srgbClr val="E9E9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88595" algn="l" rtl="0"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indent="-208280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5839" marR="0" indent="-164464" algn="l" rtl="0">
              <a:spcBef>
                <a:spcPts val="300"/>
              </a:spcBef>
              <a:buClr>
                <a:srgbClr val="B27834"/>
              </a:buClr>
              <a:buFont typeface="Arial"/>
              <a:buChar char="•"/>
              <a:defRPr sz="21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0160" marR="0" indent="-178435" algn="l" rtl="0">
              <a:spcBef>
                <a:spcPts val="300"/>
              </a:spcBef>
              <a:buClr>
                <a:srgbClr val="D6903E"/>
              </a:buClr>
              <a:buFont typeface="Arial"/>
              <a:buChar char="•"/>
              <a:defRPr sz="19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54480" marR="0" indent="-182880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28800" marR="0" indent="-17462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7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11679" marR="0" indent="-132079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286000" marR="0" indent="-14287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60320" marR="0" indent="-137795" algn="l" rtl="0">
              <a:spcBef>
                <a:spcPts val="340"/>
              </a:spcBef>
              <a:buClr>
                <a:srgbClr val="D6903E"/>
              </a:buClr>
              <a:buFont typeface="Arial"/>
              <a:buChar char="•"/>
              <a:def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399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10575" y="6181530"/>
            <a:ext cx="609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6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9F9F9"/>
              </a:buClr>
              <a:buFont typeface="Arial"/>
              <a:buNone/>
              <a:defRPr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braunfelsfunthingsinlif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781050" y="12954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3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The City of New Braunfels Parks and Recreations Asset Management Project</a:t>
            </a:r>
          </a:p>
        </p:txBody>
      </p:sp>
      <p:sp>
        <p:nvSpPr>
          <p:cNvPr id="4" name="Curved Up Ribbon 3"/>
          <p:cNvSpPr/>
          <p:nvPr/>
        </p:nvSpPr>
        <p:spPr>
          <a:xfrm>
            <a:off x="2133085" y="3037523"/>
            <a:ext cx="4848225" cy="731520"/>
          </a:xfrm>
          <a:prstGeom prst="ellipseRibbon2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 descr="Texas State University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85" y="2963863"/>
            <a:ext cx="20193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514475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1514475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47" y="3824537"/>
            <a:ext cx="2984500" cy="2717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 dirty="0">
                <a:solidFill>
                  <a:schemeClr val="dk1"/>
                </a:solidFill>
              </a:rPr>
              <a:t>1. </a:t>
            </a:r>
            <a:r>
              <a:rPr lang="en" dirty="0">
                <a:solidFill>
                  <a:srgbClr val="000000"/>
                </a:solidFill>
              </a:rPr>
              <a:t>Formulation of a needs assessment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B37732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Interview parks department staff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 dirty="0">
                <a:solidFill>
                  <a:schemeClr val="dk1"/>
                </a:solidFill>
              </a:rPr>
              <a:t>2. </a:t>
            </a:r>
            <a:r>
              <a:rPr lang="en" dirty="0">
                <a:solidFill>
                  <a:srgbClr val="000000"/>
                </a:solidFill>
              </a:rPr>
              <a:t>Pre-processing available data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B37732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Select data relevant to the parks department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B37732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Verify the accuracy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B37732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Process data for integration with Accela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 dirty="0">
                <a:solidFill>
                  <a:schemeClr val="dk1"/>
                </a:solidFill>
              </a:rPr>
              <a:t>3. </a:t>
            </a:r>
            <a:r>
              <a:rPr lang="en" dirty="0">
                <a:solidFill>
                  <a:srgbClr val="000000"/>
                </a:solidFill>
              </a:rPr>
              <a:t>Database Construction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B37732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Structure database to work seamlessly with spatial and aspatial data stored within it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 dirty="0">
                <a:solidFill>
                  <a:schemeClr val="dk1"/>
                </a:solidFill>
              </a:rPr>
              <a:t>4. </a:t>
            </a:r>
            <a:r>
              <a:rPr lang="en" dirty="0">
                <a:solidFill>
                  <a:srgbClr val="000000"/>
                </a:solidFill>
              </a:rPr>
              <a:t>Database Collection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B37732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Collect data for every category feature data that will need to be stored within the database</a:t>
            </a:r>
          </a:p>
          <a:p>
            <a:endParaRPr lang="en" sz="2100" dirty="0">
              <a:solidFill>
                <a:srgbClr val="000000"/>
              </a:solidFill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51875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lvl="0" indent="-85725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2272"/>
              <a:buFont typeface="Arial"/>
              <a:buChar char="•"/>
            </a:pPr>
            <a:r>
              <a:rPr lang="en" sz="2200" dirty="0">
                <a:solidFill>
                  <a:srgbClr val="F3A447"/>
                </a:solidFill>
              </a:rPr>
              <a:t></a:t>
            </a:r>
            <a:r>
              <a:rPr lang="en" dirty="0">
                <a:solidFill>
                  <a:srgbClr val="000000"/>
                </a:solidFill>
              </a:rPr>
              <a:t>Efficient maintenance of park’s assets</a:t>
            </a:r>
          </a:p>
          <a:p>
            <a:pPr marL="0" lvl="0" indent="-85725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2272"/>
              <a:buFont typeface="Arial"/>
              <a:buChar char="•"/>
            </a:pPr>
            <a:r>
              <a:rPr lang="en" sz="2200" dirty="0">
                <a:solidFill>
                  <a:srgbClr val="F3A447"/>
                </a:solidFill>
              </a:rPr>
              <a:t></a:t>
            </a:r>
            <a:r>
              <a:rPr lang="en" dirty="0">
                <a:solidFill>
                  <a:srgbClr val="000000"/>
                </a:solidFill>
              </a:rPr>
              <a:t>Predict maintenance costs</a:t>
            </a:r>
          </a:p>
          <a:p>
            <a:pPr marL="0" lvl="0" indent="-85725">
              <a:lnSpc>
                <a:spcPct val="115000"/>
              </a:lnSpc>
              <a:spcBef>
                <a:spcPts val="0"/>
              </a:spcBef>
              <a:buSzPct val="102272"/>
            </a:pPr>
            <a:r>
              <a:rPr lang="en" dirty="0">
                <a:solidFill>
                  <a:srgbClr val="000000"/>
                </a:solidFill>
              </a:rPr>
              <a:t>Track/place work orders</a:t>
            </a:r>
          </a:p>
          <a:p>
            <a:pPr marL="0" indent="-85725">
              <a:lnSpc>
                <a:spcPct val="115000"/>
              </a:lnSpc>
              <a:spcBef>
                <a:spcPts val="0"/>
              </a:spcBef>
              <a:buSzPct val="102272"/>
            </a:pPr>
            <a:r>
              <a:rPr lang="en" sz="2200" dirty="0" smtClean="0">
                <a:solidFill>
                  <a:srgbClr val="F3A447"/>
                </a:solidFill>
              </a:rPr>
              <a:t></a:t>
            </a:r>
            <a:r>
              <a:rPr lang="en" dirty="0">
                <a:solidFill>
                  <a:srgbClr val="000000"/>
                </a:solidFill>
              </a:rPr>
              <a:t>Automated workflows</a:t>
            </a:r>
          </a:p>
          <a:p>
            <a:pPr marL="0" lvl="0" indent="-85725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2272"/>
              <a:buFont typeface="Arial"/>
              <a:buChar char="•"/>
            </a:pPr>
            <a:r>
              <a:rPr lang="en" sz="2200" dirty="0" smtClean="0">
                <a:solidFill>
                  <a:srgbClr val="F3A447"/>
                </a:solidFill>
              </a:rPr>
              <a:t>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Track employee’s </a:t>
            </a:r>
            <a:r>
              <a:rPr lang="en" dirty="0" smtClean="0">
                <a:solidFill>
                  <a:srgbClr val="000000"/>
                </a:solidFill>
              </a:rPr>
              <a:t>time and activities</a:t>
            </a:r>
            <a:endParaRPr lang="en" dirty="0">
              <a:solidFill>
                <a:srgbClr val="000000"/>
              </a:solidFill>
            </a:endParaRPr>
          </a:p>
          <a:p>
            <a:pPr marL="0" lvl="0" indent="-85725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2272"/>
              <a:buFont typeface="Arial"/>
              <a:buChar char="•"/>
            </a:pPr>
            <a:r>
              <a:rPr lang="en" sz="2200" dirty="0">
                <a:solidFill>
                  <a:srgbClr val="F3A447"/>
                </a:solidFill>
              </a:rPr>
              <a:t></a:t>
            </a:r>
            <a:r>
              <a:rPr lang="en" dirty="0">
                <a:solidFill>
                  <a:srgbClr val="000000"/>
                </a:solidFill>
              </a:rPr>
              <a:t> Monitor inventory</a:t>
            </a:r>
          </a:p>
          <a:p>
            <a:pPr marL="0" lvl="0" indent="-85725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2272"/>
              <a:buFont typeface="Arial"/>
              <a:buChar char="•"/>
            </a:pPr>
            <a:r>
              <a:rPr lang="en" sz="2200" dirty="0">
                <a:solidFill>
                  <a:srgbClr val="F3A447"/>
                </a:solidFill>
              </a:rPr>
              <a:t></a:t>
            </a:r>
            <a:r>
              <a:rPr lang="en" dirty="0">
                <a:solidFill>
                  <a:srgbClr val="000000"/>
                </a:solidFill>
              </a:rPr>
              <a:t>Accurate real time tracking of data</a:t>
            </a:r>
          </a:p>
          <a:p>
            <a:pPr marL="0" lvl="0" indent="-85725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2272"/>
              <a:buFont typeface="Arial"/>
              <a:buChar char="•"/>
            </a:pPr>
            <a:r>
              <a:rPr lang="en" sz="2200" dirty="0" smtClean="0">
                <a:solidFill>
                  <a:srgbClr val="F3A447"/>
                </a:solidFill>
              </a:rPr>
              <a:t></a:t>
            </a:r>
            <a:r>
              <a:rPr lang="en" dirty="0" smtClean="0">
                <a:solidFill>
                  <a:srgbClr val="000000"/>
                </a:solidFill>
              </a:rPr>
              <a:t>Create a system that can easily be used by future data collectors.</a:t>
            </a:r>
            <a:endParaRPr lang="en" dirty="0">
              <a:solidFill>
                <a:srgbClr val="000000"/>
              </a:solidFill>
            </a:endParaRPr>
          </a:p>
          <a:p>
            <a:endParaRPr lang="en" dirty="0">
              <a:solidFill>
                <a:srgbClr val="000000"/>
              </a:solidFill>
            </a:endParaRPr>
          </a:p>
          <a:p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Implications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5"/>
            <a:ext cx="78485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dirty="0"/>
              <a:t>Budget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914399"/>
            <a:ext cx="6781386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1433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Budget continues… </a:t>
            </a:r>
            <a:endParaRPr lang="en-US" sz="1800" dirty="0"/>
          </a:p>
        </p:txBody>
      </p:sp>
      <p:sp>
        <p:nvSpPr>
          <p:cNvPr id="3" name="Down Arrow 2"/>
          <p:cNvSpPr/>
          <p:nvPr/>
        </p:nvSpPr>
        <p:spPr>
          <a:xfrm>
            <a:off x="5867400" y="6255267"/>
            <a:ext cx="304800" cy="3116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Budget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1" y="1348946"/>
            <a:ext cx="8296066" cy="406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00100" y="173051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Time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593106" cy="5867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316625" y="1371600"/>
            <a:ext cx="6858000" cy="4985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Clr>
                <a:schemeClr val="lt1"/>
              </a:buClr>
              <a:buSzPct val="134259"/>
              <a:buFont typeface="Arial"/>
              <a:buChar char="•"/>
            </a:pPr>
            <a:r>
              <a:rPr lang="en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The project will help design and create an effective asset management system for the </a:t>
            </a:r>
            <a:r>
              <a:rPr lang="en" sz="2400"/>
              <a:t>Parks Department</a:t>
            </a: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 of the city  New </a:t>
            </a:r>
            <a:r>
              <a:rPr lang="en" sz="2400"/>
              <a:t>Braunfels.</a:t>
            </a:r>
          </a:p>
          <a:p>
            <a:endParaRPr lang="en" sz="2400"/>
          </a:p>
          <a:p>
            <a:pPr marL="0" marR="0" lvl="0" indent="0" algn="l" rtl="0">
              <a:buClr>
                <a:schemeClr val="lt1"/>
              </a:buClr>
              <a:buSzPct val="134259"/>
              <a:buFont typeface="Arial"/>
              <a:buChar char="•"/>
            </a:pPr>
            <a:r>
              <a:rPr lang="en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The data will be based off a GIS geodatabase that will  with Accela software.</a:t>
            </a:r>
          </a:p>
          <a:p>
            <a:endParaRPr lang="en"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lt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 The project will cover 40</a:t>
            </a:r>
            <a:r>
              <a:rPr lang="en" sz="2400"/>
              <a:t>+ parks</a:t>
            </a: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 of New Braunfels</a:t>
            </a:r>
          </a:p>
          <a:p>
            <a:endParaRPr lang="en"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lt1"/>
              </a:buClr>
              <a:buSzPct val="100694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 The project will cost upwards of $20,000 in a 3 month time period</a:t>
            </a:r>
          </a:p>
          <a:p>
            <a:endParaRPr lang="en"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endParaRPr lang="en"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5247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en" sz="1800" dirty="0" smtClean="0">
                <a:solidFill>
                  <a:srgbClr val="000000"/>
                </a:solidFill>
              </a:rPr>
              <a:t>We will deliver to you upon completion of the Project a: </a:t>
            </a:r>
          </a:p>
          <a:p>
            <a:pPr lvl="0" rtl="0">
              <a:buNone/>
            </a:pPr>
            <a:r>
              <a:rPr lang="en" sz="1800" dirty="0" smtClean="0">
                <a:solidFill>
                  <a:srgbClr val="000000"/>
                </a:solidFill>
              </a:rPr>
              <a:t>Detailed </a:t>
            </a:r>
            <a:r>
              <a:rPr lang="en" sz="1800" dirty="0">
                <a:solidFill>
                  <a:srgbClr val="000000"/>
                </a:solidFill>
              </a:rPr>
              <a:t>Final Report (2 Copies)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800" dirty="0">
                <a:solidFill>
                  <a:srgbClr val="000000"/>
                </a:solidFill>
              </a:rPr>
              <a:t>Professional Poster for display in the Geography Department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800" dirty="0">
                <a:solidFill>
                  <a:srgbClr val="000000"/>
                </a:solidFill>
              </a:rPr>
              <a:t>CD (2 Copies) containing:</a:t>
            </a:r>
          </a:p>
          <a:p>
            <a:pPr marL="731520" lvl="0" indent="-188594" rtl="0">
              <a:buNone/>
            </a:pPr>
            <a:r>
              <a:rPr lang="en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>
                <a:solidFill>
                  <a:srgbClr val="000000"/>
                </a:solidFill>
              </a:rPr>
              <a:t>All Data</a:t>
            </a:r>
          </a:p>
          <a:p>
            <a:pPr marL="731520" lvl="0" indent="-188594" rtl="0">
              <a:buNone/>
            </a:pPr>
            <a:r>
              <a:rPr lang="en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>
                <a:solidFill>
                  <a:srgbClr val="000000"/>
                </a:solidFill>
              </a:rPr>
              <a:t>Metadata</a:t>
            </a:r>
          </a:p>
          <a:p>
            <a:pPr marL="731520" lvl="0" indent="-188594" rtl="0">
              <a:buNone/>
            </a:pPr>
            <a:r>
              <a:rPr lang="en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>
                <a:solidFill>
                  <a:srgbClr val="000000"/>
                </a:solidFill>
              </a:rPr>
              <a:t>Report</a:t>
            </a:r>
          </a:p>
          <a:p>
            <a:pPr marL="731520" lvl="0" indent="-188594" rtl="0">
              <a:buNone/>
            </a:pPr>
            <a:r>
              <a:rPr lang="en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>
                <a:solidFill>
                  <a:srgbClr val="000000"/>
                </a:solidFill>
              </a:rPr>
              <a:t>Poster</a:t>
            </a:r>
          </a:p>
          <a:p>
            <a:pPr marL="731520" lvl="0" indent="-188594" rtl="0">
              <a:buNone/>
            </a:pPr>
            <a:r>
              <a:rPr lang="en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800" dirty="0">
                <a:solidFill>
                  <a:srgbClr val="000000"/>
                </a:solidFill>
              </a:rPr>
              <a:t>PowerPoint Presentation</a:t>
            </a:r>
          </a:p>
          <a:p>
            <a:pPr marL="731520" lvl="0" indent="-188594" rtl="0">
              <a:buNone/>
            </a:pPr>
            <a:r>
              <a:rPr lang="en" sz="18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 </a:t>
            </a:r>
            <a:r>
              <a:rPr lang="en" sz="1800" dirty="0">
                <a:solidFill>
                  <a:srgbClr val="000000"/>
                </a:solidFill>
              </a:rPr>
              <a:t>Instructions on how to use the CD</a:t>
            </a:r>
          </a:p>
          <a:p>
            <a:pPr marL="1188720" lvl="0" indent="-188594" rtl="0">
              <a:buNone/>
            </a:pPr>
            <a:r>
              <a:rPr lang="en" sz="1800" dirty="0">
                <a:solidFill>
                  <a:srgbClr val="000000"/>
                </a:solidFill>
              </a:rPr>
              <a:t>§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800" dirty="0">
                <a:solidFill>
                  <a:srgbClr val="000000"/>
                </a:solidFill>
              </a:rPr>
              <a:t>Readme file</a:t>
            </a:r>
          </a:p>
          <a:p>
            <a:pPr marL="1188720" lvl="0" indent="-188594" rtl="0">
              <a:buNone/>
            </a:pPr>
            <a:r>
              <a:rPr lang="en" sz="1800" dirty="0">
                <a:solidFill>
                  <a:srgbClr val="000000"/>
                </a:solidFill>
              </a:rPr>
              <a:t>§</a:t>
            </a: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800" dirty="0">
                <a:solidFill>
                  <a:srgbClr val="000000"/>
                </a:solidFill>
              </a:rPr>
              <a:t>Link to our website</a:t>
            </a:r>
          </a:p>
          <a:p>
            <a:pPr marL="457200" lvl="0" indent="-317500" rtl="0">
              <a:buClr>
                <a:schemeClr val="accent2"/>
              </a:buClr>
              <a:buSzPct val="333333"/>
              <a:buFont typeface="Arial"/>
              <a:buChar char="•"/>
            </a:pPr>
            <a:r>
              <a:rPr lang="en" sz="1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800" dirty="0">
                <a:solidFill>
                  <a:srgbClr val="000000"/>
                </a:solidFill>
              </a:rPr>
              <a:t>Note that testing will be conducted to ensure no corruption will occur and that all data is usable. </a:t>
            </a:r>
          </a:p>
          <a:p>
            <a:endParaRPr lang="en" sz="1800" dirty="0">
              <a:solidFill>
                <a:srgbClr val="000000"/>
              </a:solidFill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 dirty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Final Deliverables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262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600"/>
              </a:spcBef>
              <a:buClr>
                <a:schemeClr val="accent2"/>
              </a:buClr>
              <a:buSzPct val="166666"/>
              <a:buFont typeface="Arial"/>
              <a:buChar char="•"/>
            </a:pPr>
            <a:r>
              <a:rPr lang="en" sz="1600" dirty="0">
                <a:solidFill>
                  <a:srgbClr val="000000"/>
                </a:solidFill>
              </a:rPr>
              <a:t>City of New Braunfels, Request For Proposal, City of New Braunfels, Texas, August 2012.</a:t>
            </a: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600" dirty="0">
                <a:solidFill>
                  <a:srgbClr val="000000"/>
                </a:solidFill>
              </a:rPr>
              <a:t>Dan Saltzman. Portlandonline.com. Total Asset Management, July 2006. Web. September 20, 2012. http://www.portlandonline.com/parks/index.cfm?a=151131&amp;c=38306</a:t>
            </a:r>
          </a:p>
          <a:p>
            <a:pPr lvl="0" indent="-277495">
              <a:buClr>
                <a:srgbClr val="000000"/>
              </a:buClr>
              <a:buSzPct val="166666"/>
            </a:pPr>
            <a:r>
              <a:rPr lang="en" sz="1600" dirty="0">
                <a:solidFill>
                  <a:srgbClr val="000000"/>
                </a:solidFill>
              </a:rPr>
              <a:t>Image 1: </a:t>
            </a:r>
            <a:r>
              <a:rPr lang="en-US" sz="1600" dirty="0" smtClean="0">
                <a:solidFill>
                  <a:srgbClr val="000000"/>
                </a:solidFill>
              </a:rPr>
              <a:t>http</a:t>
            </a:r>
            <a:r>
              <a:rPr lang="en-US" sz="1600" dirty="0">
                <a:solidFill>
                  <a:srgbClr val="000000"/>
                </a:solidFill>
              </a:rPr>
              <a:t>://</a:t>
            </a:r>
            <a:r>
              <a:rPr lang="en-US" sz="1600" dirty="0" smtClean="0">
                <a:solidFill>
                  <a:srgbClr val="000000"/>
                </a:solidFill>
              </a:rPr>
              <a:t>www.esri.com/news/arcnews/spring12articles/spring12gifs/p16p1-lg.jpg</a:t>
            </a:r>
            <a:endParaRPr lang="en" sz="1600" dirty="0" smtClean="0">
              <a:solidFill>
                <a:srgbClr val="000000"/>
              </a:solidFill>
            </a:endParaRP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600" dirty="0" smtClean="0">
                <a:solidFill>
                  <a:srgbClr val="000000"/>
                </a:solidFill>
              </a:rPr>
              <a:t>Image 2 </a:t>
            </a:r>
            <a:r>
              <a:rPr lang="en" sz="1600" dirty="0">
                <a:solidFill>
                  <a:srgbClr val="000000"/>
                </a:solidFill>
              </a:rPr>
              <a:t>:</a:t>
            </a:r>
            <a:r>
              <a:rPr lang="en" sz="1600" dirty="0">
                <a:solidFill>
                  <a:srgbClr val="000000"/>
                </a:solidFill>
                <a:hlinkClick r:id="rId3"/>
              </a:rPr>
              <a:t>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http://www.newbraunfelsfunthingsinlife.com/</a:t>
            </a: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600" dirty="0">
                <a:solidFill>
                  <a:srgbClr val="000000"/>
                </a:solidFill>
              </a:rPr>
              <a:t>Joel Hillhouse. ESRI.com. ArcNews, Spring 2012. Web. September 29, 2012. http://www.esri.com/news/arcnews/spring12articles/city-of-las-vegas-implements-parkpad-for-mobile-asset-management.html</a:t>
            </a:r>
          </a:p>
          <a:p>
            <a:pPr marL="274320" marR="0" lvl="0" indent="-277495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600" dirty="0">
                <a:solidFill>
                  <a:srgbClr val="000000"/>
                </a:solidFill>
              </a:rPr>
              <a:t>Lemer, A. (1998). Progress Toward Intergrated Infrastructure Asset Management Systems: GIS and Beyond. </a:t>
            </a:r>
            <a:r>
              <a:rPr lang="en" sz="1600" i="1" dirty="0">
                <a:solidFill>
                  <a:srgbClr val="000000"/>
                </a:solidFill>
              </a:rPr>
              <a:t>APWA International Public Works Congress</a:t>
            </a:r>
            <a:r>
              <a:rPr lang="en" sz="1600" dirty="0">
                <a:solidFill>
                  <a:srgbClr val="000000"/>
                </a:solidFill>
              </a:rPr>
              <a:t>, 1-18.</a:t>
            </a:r>
          </a:p>
          <a:p>
            <a:endParaRPr lang="en" sz="1400" dirty="0">
              <a:solidFill>
                <a:srgbClr val="000000"/>
              </a:solidFill>
            </a:endParaRPr>
          </a:p>
          <a:p>
            <a:endParaRPr lang="en" sz="1400" dirty="0">
              <a:solidFill>
                <a:srgbClr val="000000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33400" y="32004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buClr>
                <a:schemeClr val="accent2"/>
              </a:buClr>
              <a:buSzPct val="25000"/>
              <a:buFont typeface="Garamond"/>
              <a:buNone/>
            </a:pPr>
            <a:r>
              <a:rPr lang="en" sz="4800" b="0" i="0" u="none" strike="noStrike" cap="none" baseline="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Questions? Or comments?</a:t>
            </a:r>
          </a:p>
        </p:txBody>
      </p:sp>
      <p:pic>
        <p:nvPicPr>
          <p:cNvPr id="3074" name="Picture 2" descr="C:\Users\Andrews\AppData\Local\Microsoft\Windows\Temporary Internet Files\Content.IE5\2EWPK0Y2\MC9004419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ws\AppData\Local\Microsoft\Windows\Temporary Internet Files\Content.IE5\1YYUXTB1\MC90044193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19200" y="3962400"/>
            <a:ext cx="9169399" cy="1631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3333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 Consultants</a:t>
            </a:r>
          </a:p>
          <a:p>
            <a:pPr lvl="1" indent="-284480">
              <a:buSzPct val="83333"/>
            </a:pPr>
            <a:r>
              <a:rPr lang="en" sz="1800" dirty="0">
                <a:solidFill>
                  <a:srgbClr val="000000"/>
                </a:solidFill>
              </a:rPr>
              <a:t>Project Manager/GIS Analyst: Kevin Sardino</a:t>
            </a:r>
          </a:p>
          <a:p>
            <a:pPr lvl="1" indent="-284480">
              <a:buSzPct val="83333"/>
            </a:pPr>
            <a:r>
              <a:rPr lang="en" sz="1800" dirty="0">
                <a:solidFill>
                  <a:srgbClr val="000000"/>
                </a:solidFill>
              </a:rPr>
              <a:t>Asst. Manager/GIS Analyst/Web Master: Nathan Andrews</a:t>
            </a:r>
          </a:p>
          <a:p>
            <a:pPr marL="640080" marR="0" lvl="1" indent="-284480" algn="l" rtl="0">
              <a:spcBef>
                <a:spcPts val="300"/>
              </a:spcBef>
              <a:buClr>
                <a:srgbClr val="D6903E"/>
              </a:buClr>
              <a:buSzPct val="83333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 </a:t>
            </a:r>
            <a:r>
              <a:rPr lang="en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Technician/Data Specialist: Jenkins Barkley</a:t>
            </a:r>
          </a:p>
          <a:p>
            <a:pPr marL="640080" marR="0" lvl="1" indent="-284480" algn="l" rtl="0">
              <a:spcBef>
                <a:spcPts val="300"/>
              </a:spcBef>
              <a:buClr>
                <a:srgbClr val="D6903E"/>
              </a:buClr>
              <a:buSzPct val="83333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GIS Analyst/Technical Writer:  </a:t>
            </a:r>
            <a:r>
              <a:rPr lang="en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Mukarram </a:t>
            </a:r>
            <a:r>
              <a:rPr lang="en" sz="1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Kamran</a:t>
            </a:r>
            <a:endParaRPr lang="en"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514600" y="685800"/>
            <a:ext cx="4419600" cy="305654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4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42" y="1501430"/>
            <a:ext cx="1514475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www.txstate.edu/news/news_releases/news_archive/2010/02/BobcatDays021610/contentParagraph/0/content_files/file/TxStST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5252"/>
            <a:ext cx="1514475" cy="14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93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the past few years GIS has become an ever important tool to help Municipal Governments manage their cities.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</a:rPr>
              <a:t>An excellent example is Las Vegas's Department of Operations and Maintenance and how they developed ParkPad to be used mobile with Arcpad software and GIS. </a:t>
            </a:r>
          </a:p>
          <a:p>
            <a:endParaRPr lang="en" sz="2400" dirty="0">
              <a:solidFill>
                <a:srgbClr val="000000"/>
              </a:solidFill>
            </a:endParaRPr>
          </a:p>
          <a:p>
            <a:endParaRPr lang="en" sz="1200" dirty="0">
              <a:solidFill>
                <a:srgbClr val="000000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356014" y="3657600"/>
            <a:ext cx="3885545" cy="26456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793564" y="6287950"/>
            <a:ext cx="740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/>
              <a:t>Image 1: (</a:t>
            </a:r>
            <a:r>
              <a:rPr lang="en-US" dirty="0"/>
              <a:t>http://www.esri.com/news/arcnews/spring12articles/spring12gifs/p16p1-lg.jpg)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274320" lvl="0" indent="-274320" rtl="0"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Integrating GIS into any cities existing management systems like Accela would be advantageous.   </a:t>
            </a:r>
          </a:p>
          <a:p>
            <a:pPr marL="274320" lvl="0" indent="-274320" rtl="0"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It will also result in the City being able to better manage their assets and infrastructure</a:t>
            </a:r>
          </a:p>
          <a:p>
            <a:pPr marL="274320" lvl="0" indent="-274320" rtl="0"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 predict maintenance costs months in advance</a:t>
            </a:r>
          </a:p>
          <a:p>
            <a:pPr marL="274320" lvl="0" indent="-274320" rtl="0"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 track/place work orders</a:t>
            </a:r>
          </a:p>
          <a:p>
            <a:pPr marL="274320" lvl="0" indent="-274320" rtl="0"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 track employee’s time</a:t>
            </a:r>
          </a:p>
          <a:p>
            <a:pPr marL="274320" lvl="0" indent="-274320">
              <a:buClr>
                <a:schemeClr val="accent2"/>
              </a:buClr>
              <a:buSzPct val="9375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 inventorying and many other cost and time saving applications/solutions for their parks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188595" algn="l" rtl="0">
              <a:spcBef>
                <a:spcPts val="600"/>
              </a:spcBef>
              <a:buClr>
                <a:schemeClr val="accent2"/>
              </a:buClr>
              <a:buSzPct val="51923"/>
              <a:buFont typeface="Arial"/>
              <a:buNone/>
            </a:pPr>
            <a:r>
              <a:rPr lang="en" sz="2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Working with the City of New Braunfels GIS department to c</a:t>
            </a: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reate an asset GIS schema or database for the City’s Parks and Recreations Department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The database will then be integrated into the existing Accela asset management system.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23900" y="279375"/>
            <a:ext cx="7696199" cy="53398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188595" algn="l" rtl="0">
              <a:spcBef>
                <a:spcPts val="600"/>
              </a:spcBef>
              <a:buClr>
                <a:schemeClr val="accent2"/>
              </a:buClr>
              <a:buSzPct val="51923"/>
              <a:buFont typeface="Arial"/>
              <a:buNone/>
            </a:pPr>
            <a:r>
              <a:rPr lang="en" sz="2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pPr marL="640080" marR="0" lvl="1" indent="-294005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 smtClean="0">
                <a:solidFill>
                  <a:schemeClr val="tx1"/>
                </a:solidFill>
              </a:rPr>
              <a:t>Set </a:t>
            </a:r>
            <a:r>
              <a:rPr lang="en" dirty="0">
                <a:solidFill>
                  <a:schemeClr val="tx1"/>
                </a:solidFill>
              </a:rPr>
              <a:t>up meetings with employees of the Parks and Recreations Department</a:t>
            </a:r>
          </a:p>
          <a:p>
            <a:pPr marL="640080" marR="0" lvl="1" indent="-294005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>
                <a:solidFill>
                  <a:schemeClr val="tx1"/>
                </a:solidFill>
              </a:rPr>
              <a:t>Design a GIS schema or database around the assets of the park</a:t>
            </a:r>
          </a:p>
          <a:p>
            <a:pPr marL="640080" marR="0" lvl="1" indent="-294005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>
                <a:solidFill>
                  <a:schemeClr val="tx1"/>
                </a:solidFill>
              </a:rPr>
              <a:t>Conduct light field work with GPS units as well as moderate digitizing</a:t>
            </a:r>
          </a:p>
          <a:p>
            <a:pPr marL="640080" marR="0" lvl="1" indent="-294005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>
                <a:solidFill>
                  <a:schemeClr val="tx1"/>
                </a:solidFill>
              </a:rPr>
              <a:t>Finally, the team will help the CoNB GIS Analyst William Flynn synchronize the GIS schema/database with the Accela management system linking in all of the Parks and Recreations assets collected.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480576"/>
            <a:ext cx="8229600" cy="73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 dirty="0" smtClean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Purpose… cont.</a:t>
            </a:r>
            <a:endParaRPr lang="en" sz="4200" b="0" i="0" u="none" strike="noStrike" cap="none" baseline="0" dirty="0">
              <a:solidFill>
                <a:srgbClr val="F9F9F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34275" y="1371600"/>
            <a:ext cx="8229600" cy="3046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scale geographic extent of New </a:t>
            </a:r>
            <a:r>
              <a:rPr lang="en" sz="2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Braunfels Park System a</a:t>
            </a:r>
            <a:r>
              <a:rPr lang="en" dirty="0" smtClean="0">
                <a:solidFill>
                  <a:srgbClr val="000000"/>
                </a:solidFill>
              </a:rPr>
              <a:t>nd </a:t>
            </a:r>
            <a:r>
              <a:rPr lang="en" dirty="0">
                <a:solidFill>
                  <a:srgbClr val="000000"/>
                </a:solidFill>
              </a:rPr>
              <a:t>the assets that they have.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With data gathering focusing on assets from the </a:t>
            </a:r>
            <a:r>
              <a:rPr lang="en" dirty="0" smtClean="0">
                <a:solidFill>
                  <a:srgbClr val="000000"/>
                </a:solidFill>
              </a:rPr>
              <a:t>parks recommended by the CoNB’s GIS Analyst William Flynn or from the Parks and Rec’s Dept as being top priority. </a:t>
            </a:r>
          </a:p>
          <a:p>
            <a:pPr marL="0" marR="0" lvl="0" indent="0" algn="l" rtl="0">
              <a:spcBef>
                <a:spcPts val="600"/>
              </a:spcBef>
              <a:buClr>
                <a:schemeClr val="accent2"/>
              </a:buClr>
              <a:buSzPct val="86538"/>
              <a:buNone/>
            </a:pPr>
            <a:endParaRPr lang="en" dirty="0" smtClean="0">
              <a:solidFill>
                <a:srgbClr val="000000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479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Scope cont.…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956600" y="5931375"/>
            <a:ext cx="52308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/>
              <a:t>Image1: http://www.newbraunfelsfunthingsinlife.com</a:t>
            </a:r>
            <a:r>
              <a:rPr lang="en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51" name="Shape 151"/>
          <p:cNvSpPr/>
          <p:nvPr/>
        </p:nvSpPr>
        <p:spPr>
          <a:xfrm>
            <a:off x="841225" y="1705325"/>
            <a:ext cx="7461548" cy="40755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33239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sz="2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Interviews with </a:t>
            </a: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Parks and Recreation Department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Shape files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assets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Parks and Recreation boundary layer</a:t>
            </a:r>
          </a:p>
          <a:p>
            <a:pPr lvl="1" indent="-274320">
              <a:spcBef>
                <a:spcPts val="600"/>
              </a:spcBef>
              <a:buClr>
                <a:schemeClr val="accent2"/>
              </a:buClr>
              <a:buSzPct val="86538"/>
            </a:pP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through City of New Braunfels GeoServer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sz="2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 </a:t>
            </a: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</a:t>
            </a:r>
            <a:r>
              <a:rPr lang="en" sz="2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Trimble </a:t>
            </a:r>
            <a:r>
              <a:rPr lang="en" sz="2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GPS </a:t>
            </a:r>
            <a:r>
              <a:rPr lang="en" sz="2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units</a:t>
            </a:r>
          </a:p>
          <a:p>
            <a:pPr marL="274320" marR="0" lvl="0" indent="-274320" algn="l" rtl="0">
              <a:spcBef>
                <a:spcPts val="600"/>
              </a:spcBef>
              <a:buClr>
                <a:schemeClr val="accent2"/>
              </a:buClr>
              <a:buSzPct val="86538"/>
              <a:buFont typeface="Arial"/>
              <a:buChar char="•"/>
            </a:pPr>
            <a:r>
              <a:rPr lang="en" dirty="0" smtClean="0">
                <a:solidFill>
                  <a:srgbClr val="000000"/>
                </a:solidFill>
              </a:rPr>
              <a:t>Digitizing</a:t>
            </a:r>
            <a:endParaRPr lang="en" sz="2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Arial"/>
              <a:buNone/>
            </a:pPr>
            <a:r>
              <a:rPr lang="en" sz="4200" b="0" i="0" u="none" strike="noStrike" cap="none" baseline="0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601</Words>
  <Application>Microsoft Office PowerPoint</Application>
  <PresentationFormat>On-screen Show (4:3)</PresentationFormat>
  <Paragraphs>97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/>
      <vt:lpstr/>
      <vt:lpstr>The City of New Braunfels Parks and Recreations Asset Management Project</vt:lpstr>
      <vt:lpstr>PowerPoint Presentation</vt:lpstr>
      <vt:lpstr>Summary</vt:lpstr>
      <vt:lpstr>Summary</vt:lpstr>
      <vt:lpstr>Purpose</vt:lpstr>
      <vt:lpstr>Purpose… cont.</vt:lpstr>
      <vt:lpstr>Scope</vt:lpstr>
      <vt:lpstr>Scope cont.…</vt:lpstr>
      <vt:lpstr>Data</vt:lpstr>
      <vt:lpstr>Methodology</vt:lpstr>
      <vt:lpstr>Implications</vt:lpstr>
      <vt:lpstr>Budget</vt:lpstr>
      <vt:lpstr>Budget</vt:lpstr>
      <vt:lpstr>Time Table</vt:lpstr>
      <vt:lpstr>Conclusion</vt:lpstr>
      <vt:lpstr>Final Deliverables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New Braunfels Parks and Recreations Asset Management Project</dc:title>
  <cp:lastModifiedBy>Nathan Andrews</cp:lastModifiedBy>
  <cp:revision>11</cp:revision>
  <dcterms:modified xsi:type="dcterms:W3CDTF">2012-10-03T02:35:28Z</dcterms:modified>
</cp:coreProperties>
</file>